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81" r:id="rId2"/>
    <p:sldId id="289" r:id="rId3"/>
    <p:sldId id="294" r:id="rId4"/>
    <p:sldId id="322" r:id="rId5"/>
    <p:sldId id="323" r:id="rId6"/>
    <p:sldId id="324" r:id="rId7"/>
    <p:sldId id="325" r:id="rId8"/>
    <p:sldId id="297" r:id="rId9"/>
    <p:sldId id="293" r:id="rId10"/>
    <p:sldId id="319" r:id="rId11"/>
    <p:sldId id="320" r:id="rId12"/>
    <p:sldId id="321" r:id="rId13"/>
  </p:sldIdLst>
  <p:sldSz cx="12192000" cy="6858000"/>
  <p:notesSz cx="6797675" cy="9856788"/>
  <p:defaultTextStyle>
    <a:defPPr>
      <a:defRPr lang="de-DE"/>
    </a:defPPr>
    <a:lvl1pPr algn="ctr" rtl="0" fontAlgn="base">
      <a:spcBef>
        <a:spcPct val="0"/>
      </a:spcBef>
      <a:spcAft>
        <a:spcPct val="0"/>
      </a:spcAft>
      <a:buFont typeface="Arial" charset="0"/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buFont typeface="Arial" charset="0"/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buFont typeface="Arial" charset="0"/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buFont typeface="Arial" charset="0"/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buFont typeface="Arial" charset="0"/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 userDrawn="1">
          <p15:clr>
            <a:srgbClr val="A4A3A4"/>
          </p15:clr>
        </p15:guide>
        <p15:guide id="2" orient="horz" pos="867" userDrawn="1">
          <p15:clr>
            <a:srgbClr val="A4A3A4"/>
          </p15:clr>
        </p15:guide>
        <p15:guide id="3" pos="3795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pos="211" userDrawn="1">
          <p15:clr>
            <a:srgbClr val="A4A3A4"/>
          </p15:clr>
        </p15:guide>
        <p15:guide id="6" pos="3885" userDrawn="1">
          <p15:clr>
            <a:srgbClr val="A4A3A4"/>
          </p15:clr>
        </p15:guide>
        <p15:guide id="7" pos="5632" userDrawn="1">
          <p15:clr>
            <a:srgbClr val="A4A3A4"/>
          </p15:clr>
        </p15:guide>
        <p15:guide id="8" pos="6902" userDrawn="1">
          <p15:clr>
            <a:srgbClr val="A4A3A4"/>
          </p15:clr>
        </p15:guide>
        <p15:guide id="9" pos="2048" userDrawn="1">
          <p15:clr>
            <a:srgbClr val="A4A3A4"/>
          </p15:clr>
        </p15:guide>
        <p15:guide id="10" pos="19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4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C8A"/>
    <a:srgbClr val="86A9D0"/>
    <a:srgbClr val="F18200"/>
    <a:srgbClr val="FFFFFF"/>
    <a:srgbClr val="FDFFFF"/>
    <a:srgbClr val="FEFEFE"/>
    <a:srgbClr val="FFFFFE"/>
    <a:srgbClr val="FFFEFE"/>
    <a:srgbClr val="FFFEFF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76" autoAdjust="0"/>
    <p:restoredTop sz="94743" autoAdjust="0"/>
  </p:normalViewPr>
  <p:slideViewPr>
    <p:cSldViewPr>
      <p:cViewPr>
        <p:scale>
          <a:sx n="132" d="100"/>
          <a:sy n="132" d="100"/>
        </p:scale>
        <p:origin x="336" y="-16"/>
      </p:cViewPr>
      <p:guideLst>
        <p:guide orient="horz" pos="3793"/>
        <p:guide orient="horz" pos="867"/>
        <p:guide pos="3795"/>
        <p:guide pos="7469"/>
        <p:guide pos="211"/>
        <p:guide pos="3885"/>
        <p:guide pos="5632"/>
        <p:guide pos="6902"/>
        <p:guide pos="2048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5142" y="120"/>
      </p:cViewPr>
      <p:guideLst>
        <p:guide orient="horz" pos="3104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FE831-BE47-4B4C-84E8-C6AA6721FCAD}" type="datetimeFigureOut">
              <a:rPr lang="de-DE" smtClean="0"/>
              <a:t>19.01.18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361488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6FD87-9F71-4EDA-8E59-68A5108F90F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95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6509" y="926673"/>
            <a:ext cx="5904656" cy="33219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446509" y="4681974"/>
            <a:ext cx="5904658" cy="4435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2238"/>
            <a:ext cx="2945659" cy="4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362238"/>
            <a:ext cx="2945659" cy="4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/>
            </a:lvl1pPr>
          </a:lstStyle>
          <a:p>
            <a:fld id="{E27E67B1-BA9C-451B-95D3-E21BE585E572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1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65113" indent="-265113" algn="l" rtl="0" fontAlgn="base">
      <a:spcBef>
        <a:spcPct val="0"/>
      </a:spcBef>
      <a:spcAft>
        <a:spcPct val="30000"/>
      </a:spcAft>
      <a:buFont typeface="Arial" pitchFamily="34" charset="0"/>
      <a:buChar char="–"/>
      <a:tabLst>
        <a:tab pos="266700" algn="l"/>
        <a:tab pos="542925" algn="l"/>
        <a:tab pos="809625" algn="l"/>
        <a:tab pos="1076325" algn="l"/>
      </a:tabLs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541338" indent="-276225" algn="l" rtl="0" fontAlgn="base">
      <a:spcBef>
        <a:spcPct val="0"/>
      </a:spcBef>
      <a:spcAft>
        <a:spcPct val="30000"/>
      </a:spcAft>
      <a:buFont typeface="Arial" pitchFamily="34" charset="0"/>
      <a:buChar char="–"/>
      <a:tabLst>
        <a:tab pos="542925" algn="l"/>
      </a:tabLs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806450" indent="-265113" algn="l" rtl="0" fontAlgn="base">
      <a:spcBef>
        <a:spcPct val="0"/>
      </a:spcBef>
      <a:spcAft>
        <a:spcPct val="30000"/>
      </a:spcAft>
      <a:buFont typeface="Arial" charset="0"/>
      <a:buChar char="–"/>
      <a:tabLst>
        <a:tab pos="806450" algn="l"/>
      </a:tabLs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71563" indent="-265113" algn="l" rtl="0" fontAlgn="base">
      <a:spcBef>
        <a:spcPct val="0"/>
      </a:spcBef>
      <a:spcAft>
        <a:spcPct val="30000"/>
      </a:spcAft>
      <a:buFont typeface="Arial" charset="0"/>
      <a:buChar char="–"/>
      <a:tabLst>
        <a:tab pos="1071563" algn="l"/>
      </a:tabLs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347788" indent="-276225" algn="l" rtl="0" fontAlgn="base">
      <a:spcBef>
        <a:spcPct val="0"/>
      </a:spcBef>
      <a:spcAft>
        <a:spcPct val="30000"/>
      </a:spcAft>
      <a:buFont typeface="Arial" charset="0"/>
      <a:buChar char="–"/>
      <a:tabLst>
        <a:tab pos="1347788" algn="l"/>
      </a:tabLs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" y="739775"/>
            <a:ext cx="6569075" cy="36957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83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6088" y="927100"/>
            <a:ext cx="5905500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96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6088" y="927100"/>
            <a:ext cx="5905500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733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6088" y="927100"/>
            <a:ext cx="5905500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30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6088" y="927100"/>
            <a:ext cx="5905500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004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46088" y="927100"/>
            <a:ext cx="5905500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E67B1-BA9C-451B-95D3-E21BE585E572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77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863" y="1268760"/>
            <a:ext cx="7330901" cy="4320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71863" y="1268760"/>
            <a:ext cx="7320137" cy="3564396"/>
          </a:xfrm>
          <a:noFill/>
          <a:ln>
            <a:noFill/>
          </a:ln>
        </p:spPr>
        <p:txBody>
          <a:bodyPr lIns="288000" tIns="244800" rIns="288000" bIns="936000"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159896" y="3825044"/>
            <a:ext cx="6697142" cy="720080"/>
          </a:xfrm>
        </p:spPr>
        <p:txBody>
          <a:bodyPr anchor="b"/>
          <a:lstStyle>
            <a:lvl1pPr marL="0" indent="0">
              <a:spcAft>
                <a:spcPct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334963" y="1314000"/>
            <a:ext cx="5689600" cy="47073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67438" y="1314000"/>
            <a:ext cx="5689599" cy="47073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092F683A-2211-684E-8B72-27B13E100FFE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3733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F6E9D045-0C05-6C4C-A4A1-E28EDA6B0081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301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AEFA4DC8-1C65-CE45-8FAD-A19CD49FA062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3485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3DC6354B-2C32-D949-9A88-E434EB170D57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04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/>
        <p:txBody>
          <a:bodyPr/>
          <a:lstStyle>
            <a:lvl1pPr marL="266700" indent="-266700">
              <a:buFont typeface="+mj-lt"/>
              <a:buAutoNum type="arabicPeriod"/>
              <a:defRPr/>
            </a:lvl1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F45D0ADB-7B9B-AD4D-8CD2-8A4B1D786635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6944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de-D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863" y="1268760"/>
            <a:ext cx="7330901" cy="4320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65948" y="1268760"/>
            <a:ext cx="7326052" cy="3564396"/>
          </a:xfrm>
          <a:noFill/>
          <a:ln>
            <a:noFill/>
          </a:ln>
        </p:spPr>
        <p:txBody>
          <a:bodyPr lIns="288000" tIns="244800" rIns="288000" bIns="936000"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Kapitels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171786" y="2132856"/>
            <a:ext cx="6685252" cy="576064"/>
          </a:xfrm>
        </p:spPr>
        <p:txBody>
          <a:bodyPr anchor="t"/>
          <a:lstStyle>
            <a:lvl1pPr marL="0" indent="0">
              <a:spcAft>
                <a:spcPct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771450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terkap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de-DE" sz="2000" b="0" i="0" u="none" strike="noStrike" cap="none" normalizeH="0" baseline="0" dirty="0" err="1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863" y="1268760"/>
            <a:ext cx="7330901" cy="43204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67200" y="1268760"/>
            <a:ext cx="7324800" cy="3564396"/>
          </a:xfrm>
          <a:noFill/>
          <a:ln>
            <a:noFill/>
          </a:ln>
        </p:spPr>
        <p:txBody>
          <a:bodyPr lIns="288000" tIns="244800" rIns="288000" bIns="936000" anchor="t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Kapitels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173200" y="2132856"/>
            <a:ext cx="6683838" cy="576064"/>
          </a:xfrm>
        </p:spPr>
        <p:txBody>
          <a:bodyPr anchor="t"/>
          <a:lstStyle>
            <a:lvl1pPr marL="0" indent="0">
              <a:spcAft>
                <a:spcPct val="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73625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334963" y="1376363"/>
            <a:ext cx="11522075" cy="464502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46BE68B2-00A5-8C4A-A346-DF553521D88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94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mit Margina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334963" y="1376363"/>
            <a:ext cx="8605837" cy="464502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 bwMode="gray">
          <a:xfrm>
            <a:off x="9083674" y="1360808"/>
            <a:ext cx="2773363" cy="4660580"/>
          </a:xfrm>
        </p:spPr>
        <p:txBody>
          <a:bodyPr/>
          <a:lstStyle>
            <a:lvl1pPr marL="0" indent="0">
              <a:buNone/>
              <a:defRPr sz="1000"/>
            </a:lvl1pPr>
            <a:lvl2pPr marL="176213" indent="-176213">
              <a:tabLst>
                <a:tab pos="176213" algn="l"/>
              </a:tabLst>
              <a:defRPr sz="1000"/>
            </a:lvl2pPr>
            <a:lvl3pPr marL="360363" indent="-184150">
              <a:tabLst>
                <a:tab pos="360363" algn="l"/>
              </a:tabLst>
              <a:defRPr sz="1000"/>
            </a:lvl3pPr>
            <a:lvl4pPr marL="536575" indent="-176213">
              <a:tabLst>
                <a:tab pos="536575" algn="l"/>
              </a:tabLst>
              <a:defRPr sz="1000"/>
            </a:lvl4pPr>
            <a:lvl5pPr marL="720725" indent="-196850">
              <a:tabLst>
                <a:tab pos="720725" algn="l"/>
              </a:tabLst>
              <a:defRPr sz="1000"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D5B2E58B-2AEA-5A44-AAE3-654664390B90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452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mit Text rech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334963" y="1376363"/>
            <a:ext cx="5689600" cy="4645026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gray">
          <a:xfrm>
            <a:off x="6167438" y="1314000"/>
            <a:ext cx="5689599" cy="47073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53CC0477-BA1C-0048-853C-B014473E6FD9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565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seite mit Text lin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 bwMode="gray">
          <a:xfrm>
            <a:off x="6167438" y="1376363"/>
            <a:ext cx="5689600" cy="4645025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 bwMode="gray">
          <a:xfrm>
            <a:off x="334964" y="1314000"/>
            <a:ext cx="5689600" cy="47073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D987349B-6082-CD4C-B9EF-D42DEB0E21AD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358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323850" y="6402516"/>
            <a:ext cx="504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700" kern="120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Seite </a:t>
            </a:r>
            <a:fld id="{6F1BA828-8884-4DE0-86D6-A69D5A920C2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34963" y="368660"/>
            <a:ext cx="11522075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34963" y="1314000"/>
            <a:ext cx="11522075" cy="470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 bwMode="gray">
          <a:xfrm>
            <a:off x="1523492" y="6403044"/>
            <a:ext cx="7405888" cy="14347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cxnSp>
        <p:nvCxnSpPr>
          <p:cNvPr id="7" name="Gerade Verbindung 6"/>
          <p:cNvCxnSpPr/>
          <p:nvPr/>
        </p:nvCxnSpPr>
        <p:spPr bwMode="auto">
          <a:xfrm>
            <a:off x="334963" y="6093296"/>
            <a:ext cx="11522075" cy="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Bild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906" y="6093296"/>
            <a:ext cx="2340571" cy="7497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>
          <a:xfrm>
            <a:off x="864000" y="6402517"/>
            <a:ext cx="551480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de-DE" sz="70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l"/>
            <a:fld id="{F2053097-63AC-8B4A-8F0C-C86FC795E3FE}" type="datetime1">
              <a:rPr lang="de-DE" smtClean="0"/>
              <a:t>19.01.18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1" r:id="rId3"/>
    <p:sldLayoutId id="2147483679" r:id="rId4"/>
    <p:sldLayoutId id="2147483680" r:id="rId5"/>
    <p:sldLayoutId id="2147483675" r:id="rId6"/>
    <p:sldLayoutId id="2147483676" r:id="rId7"/>
    <p:sldLayoutId id="2147483677" r:id="rId8"/>
    <p:sldLayoutId id="2147483678" r:id="rId9"/>
    <p:sldLayoutId id="2147483664" r:id="rId10"/>
    <p:sldLayoutId id="2147483666" r:id="rId11"/>
    <p:sldLayoutId id="2147483667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268288" indent="-268288" algn="l" rtl="0" eaLnBrk="1" fontAlgn="base" hangingPunct="1">
        <a:spcBef>
          <a:spcPct val="0"/>
        </a:spcBef>
        <a:spcAft>
          <a:spcPct val="30000"/>
        </a:spcAft>
        <a:buFont typeface="Arial" pitchFamily="34" charset="0"/>
        <a:buChar char="–"/>
        <a:tabLst>
          <a:tab pos="2667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8288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536575" algn="l"/>
        </a:tabLst>
        <a:defRPr sz="2000">
          <a:solidFill>
            <a:schemeClr val="tx1"/>
          </a:solidFill>
          <a:latin typeface="+mn-lt"/>
          <a:cs typeface="+mn-cs"/>
        </a:defRPr>
      </a:lvl2pPr>
      <a:lvl3pPr marL="804863" indent="-268288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804863" algn="l"/>
        </a:tabLst>
        <a:defRPr sz="2000">
          <a:solidFill>
            <a:schemeClr val="tx1"/>
          </a:solidFill>
          <a:latin typeface="+mn-lt"/>
          <a:cs typeface="+mn-cs"/>
        </a:defRPr>
      </a:lvl3pPr>
      <a:lvl4pPr marL="1073150" indent="-268288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1073150" algn="l"/>
        </a:tabLst>
        <a:defRPr sz="2000">
          <a:solidFill>
            <a:schemeClr val="tx1"/>
          </a:solidFill>
          <a:latin typeface="+mn-lt"/>
          <a:cs typeface="+mn-cs"/>
        </a:defRPr>
      </a:lvl4pPr>
      <a:lvl5pPr marL="1343025" indent="-269875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1343025" algn="l"/>
        </a:tabLst>
        <a:defRPr sz="2000">
          <a:solidFill>
            <a:schemeClr val="tx1"/>
          </a:solidFill>
          <a:latin typeface="+mn-lt"/>
          <a:cs typeface="+mn-cs"/>
        </a:defRPr>
      </a:lvl5pPr>
      <a:lvl6pPr marL="1530350" indent="-265113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266700" algn="l"/>
          <a:tab pos="542925" algn="l"/>
          <a:tab pos="809625" algn="l"/>
          <a:tab pos="1076325" algn="l"/>
        </a:tabLst>
        <a:defRPr sz="2000">
          <a:solidFill>
            <a:schemeClr val="tx1"/>
          </a:solidFill>
          <a:latin typeface="+mn-lt"/>
          <a:cs typeface="+mn-cs"/>
        </a:defRPr>
      </a:lvl6pPr>
      <a:lvl7pPr marL="1987550" indent="-265113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266700" algn="l"/>
          <a:tab pos="542925" algn="l"/>
          <a:tab pos="809625" algn="l"/>
          <a:tab pos="1076325" algn="l"/>
        </a:tabLst>
        <a:defRPr sz="2000">
          <a:solidFill>
            <a:schemeClr val="tx1"/>
          </a:solidFill>
          <a:latin typeface="+mn-lt"/>
          <a:cs typeface="+mn-cs"/>
        </a:defRPr>
      </a:lvl7pPr>
      <a:lvl8pPr marL="2444750" indent="-265113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266700" algn="l"/>
          <a:tab pos="542925" algn="l"/>
          <a:tab pos="809625" algn="l"/>
          <a:tab pos="1076325" algn="l"/>
        </a:tabLst>
        <a:defRPr sz="2000">
          <a:solidFill>
            <a:schemeClr val="tx1"/>
          </a:solidFill>
          <a:latin typeface="+mn-lt"/>
          <a:cs typeface="+mn-cs"/>
        </a:defRPr>
      </a:lvl8pPr>
      <a:lvl9pPr marL="2901950" indent="-265113" algn="l" rtl="0" eaLnBrk="1" fontAlgn="base" hangingPunct="1">
        <a:spcBef>
          <a:spcPct val="0"/>
        </a:spcBef>
        <a:spcAft>
          <a:spcPct val="30000"/>
        </a:spcAft>
        <a:buFont typeface="Arial" charset="0"/>
        <a:buChar char="–"/>
        <a:tabLst>
          <a:tab pos="266700" algn="l"/>
          <a:tab pos="542925" algn="l"/>
          <a:tab pos="809625" algn="l"/>
          <a:tab pos="1076325" algn="l"/>
        </a:tabLst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67">
          <p15:clr>
            <a:srgbClr val="F26B43"/>
          </p15:clr>
        </p15:guide>
        <p15:guide id="2" pos="3795">
          <p15:clr>
            <a:srgbClr val="F26B43"/>
          </p15:clr>
        </p15:guide>
        <p15:guide id="3" pos="3885">
          <p15:clr>
            <a:srgbClr val="F26B43"/>
          </p15:clr>
        </p15:guide>
        <p15:guide id="4" pos="5632">
          <p15:clr>
            <a:srgbClr val="F26B43"/>
          </p15:clr>
        </p15:guide>
        <p15:guide id="5" pos="5722">
          <p15:clr>
            <a:srgbClr val="F26B43"/>
          </p15:clr>
        </p15:guide>
        <p15:guide id="6" pos="7469">
          <p15:clr>
            <a:srgbClr val="F26B43"/>
          </p15:clr>
        </p15:guide>
        <p15:guide id="7" pos="2048">
          <p15:clr>
            <a:srgbClr val="F26B43"/>
          </p15:clr>
        </p15:guide>
        <p15:guide id="8" pos="1958">
          <p15:clr>
            <a:srgbClr val="F26B43"/>
          </p15:clr>
        </p15:guide>
        <p15:guide id="9" pos="211">
          <p15:clr>
            <a:srgbClr val="F26B43"/>
          </p15:clr>
        </p15:guide>
        <p15:guide id="10" orient="horz" pos="379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 smtClean="0"/>
              <a:t>Roadmap 2018</a:t>
            </a:r>
            <a:endParaRPr lang="de-DE" b="0" dirty="0"/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Frankfurt, </a:t>
            </a:r>
            <a:r>
              <a:rPr lang="de-DE" dirty="0" smtClean="0"/>
              <a:t>19. </a:t>
            </a:r>
            <a:r>
              <a:rPr lang="de-DE" dirty="0" smtClean="0"/>
              <a:t>Januar 2018, Dinu Manns (BLUPRNT)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4" y="1314000"/>
            <a:ext cx="5545012" cy="4707388"/>
          </a:xfrm>
        </p:spPr>
        <p:txBody>
          <a:bodyPr/>
          <a:lstStyle/>
          <a:p>
            <a:r>
              <a:rPr lang="de-DE" dirty="0" smtClean="0"/>
              <a:t>Visualisierung der gesammelten Anforderungen aus:</a:t>
            </a:r>
          </a:p>
          <a:p>
            <a:pPr lvl="1"/>
            <a:r>
              <a:rPr lang="de-DE" dirty="0" smtClean="0"/>
              <a:t>Workshops</a:t>
            </a:r>
          </a:p>
          <a:p>
            <a:pPr lvl="1"/>
            <a:r>
              <a:rPr lang="de-DE" dirty="0" smtClean="0"/>
              <a:t>UX-</a:t>
            </a:r>
            <a:r>
              <a:rPr lang="de-DE" dirty="0" err="1" smtClean="0"/>
              <a:t>Healthcheck</a:t>
            </a:r>
            <a:endParaRPr lang="de-DE" dirty="0"/>
          </a:p>
          <a:p>
            <a:pPr lvl="1"/>
            <a:r>
              <a:rPr lang="de-DE" dirty="0" smtClean="0"/>
              <a:t>Informationsarchitektur</a:t>
            </a:r>
          </a:p>
          <a:p>
            <a:r>
              <a:rPr lang="de-DE" dirty="0" smtClean="0"/>
              <a:t>Im Zusammenspiel mit Usability-Tests werden die </a:t>
            </a:r>
            <a:r>
              <a:rPr lang="de-DE" dirty="0" err="1" smtClean="0"/>
              <a:t>Wireframes</a:t>
            </a:r>
            <a:r>
              <a:rPr lang="de-DE" dirty="0" smtClean="0"/>
              <a:t> schnell iterativ verfeinert</a:t>
            </a:r>
          </a:p>
          <a:p>
            <a:pPr lvl="1"/>
            <a:r>
              <a:rPr lang="de-DE" dirty="0" smtClean="0"/>
              <a:t>Kontinuierlicher Abgleich der Entwürfe mit Nutzern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</a:t>
            </a:r>
            <a:r>
              <a:rPr lang="de-DE" dirty="0"/>
              <a:t>Projektplanung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Wireframes</a:t>
            </a:r>
            <a:r>
              <a:rPr lang="de-DE" dirty="0" smtClean="0"/>
              <a:t> &amp; Usability-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37F3A741-25C1-A543-8978-7236A44D657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4" r="91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85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Pixelgenaues Design auf Basis der </a:t>
            </a:r>
            <a:r>
              <a:rPr lang="de-DE" dirty="0" err="1" smtClean="0"/>
              <a:t>Wireframes</a:t>
            </a:r>
            <a:endParaRPr lang="de-DE" dirty="0" smtClean="0"/>
          </a:p>
          <a:p>
            <a:r>
              <a:rPr lang="de-DE" dirty="0" smtClean="0"/>
              <a:t>Erstellung eines </a:t>
            </a:r>
            <a:r>
              <a:rPr lang="de-DE" dirty="0" err="1" smtClean="0"/>
              <a:t>Styleguides</a:t>
            </a:r>
            <a:r>
              <a:rPr lang="de-DE" dirty="0" smtClean="0"/>
              <a:t>, der die Skalierbarkeit des Portals in der Zukunft sicherstellt (Design System)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Design &amp; </a:t>
            </a:r>
            <a:r>
              <a:rPr lang="de-DE" dirty="0" err="1" smtClean="0"/>
              <a:t>Styleguide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37F3A741-25C1-A543-8978-7236A44D657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532" r="1553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8502" t="7595" r="26925" b="42253"/>
          <a:stretch/>
        </p:blipFill>
        <p:spPr>
          <a:xfrm>
            <a:off x="6167438" y="1396141"/>
            <a:ext cx="5689600" cy="4645025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Erstellung eines HTML-Prototyp zur weiteren Verwendung in der finalen Entwicklung</a:t>
            </a:r>
          </a:p>
          <a:p>
            <a:r>
              <a:rPr lang="de-DE" dirty="0" smtClean="0"/>
              <a:t>Abschließender Usability-Test zum Checkup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Projektplanung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HTML-Prototyp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37F3A741-25C1-A543-8978-7236A44D657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68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MyHR</a:t>
            </a:r>
            <a:r>
              <a:rPr lang="de-DE" dirty="0" smtClean="0"/>
              <a:t>-Portal </a:t>
            </a:r>
            <a:r>
              <a:rPr lang="de-DE" dirty="0"/>
              <a:t>bietet </a:t>
            </a:r>
            <a:r>
              <a:rPr lang="de-DE" dirty="0" smtClean="0"/>
              <a:t>Mitarbeitern </a:t>
            </a:r>
            <a:r>
              <a:rPr lang="de-DE" dirty="0"/>
              <a:t>und Führungskräften Zugriff auf </a:t>
            </a:r>
            <a:r>
              <a:rPr lang="de-DE" dirty="0" smtClean="0"/>
              <a:t>HR-Services </a:t>
            </a:r>
            <a:r>
              <a:rPr lang="de-DE" dirty="0"/>
              <a:t>innerhalb </a:t>
            </a:r>
            <a:r>
              <a:rPr lang="de-DE" dirty="0" smtClean="0"/>
              <a:t>der DZ-Bank.</a:t>
            </a:r>
            <a:endParaRPr lang="de-DE" dirty="0"/>
          </a:p>
          <a:p>
            <a:r>
              <a:rPr lang="de-DE" dirty="0" smtClean="0"/>
              <a:t>Im Sinne einer bestmöglichen User Experience (UX) wird das </a:t>
            </a:r>
            <a:r>
              <a:rPr lang="de-DE" dirty="0" err="1" smtClean="0"/>
              <a:t>MyHR</a:t>
            </a:r>
            <a:r>
              <a:rPr lang="de-DE" dirty="0" smtClean="0"/>
              <a:t>-Portal analysiert und neu konzipiert.</a:t>
            </a:r>
          </a:p>
          <a:p>
            <a:r>
              <a:rPr lang="de-DE" dirty="0" smtClean="0"/>
              <a:t>Dabei stehen die Bedürfnisse und die Akzeptanz der Nutzer im Vordergrund.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</a:t>
            </a:r>
            <a:r>
              <a:rPr lang="de-DE" dirty="0"/>
              <a:t>Projektplanung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Ausgangssituation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943DADDB-B9E6-4C45-AE73-F6F4E856BCC5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8041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408" t="-292" b="-7243"/>
          <a:stretch/>
        </p:blipFill>
        <p:spPr>
          <a:noFill/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Ziel ist ein hohes Maß an Benutzerfreundlichkeit und Einfachheit für Nutzer des Portals</a:t>
            </a:r>
          </a:p>
          <a:p>
            <a:r>
              <a:rPr lang="de-DE" dirty="0"/>
              <a:t>Angestrebt wird ein Konzept mit möglichst reduzierter Komplexität und </a:t>
            </a:r>
            <a:r>
              <a:rPr lang="de-DE" dirty="0" smtClean="0"/>
              <a:t>intuitiv </a:t>
            </a:r>
            <a:r>
              <a:rPr lang="de-DE" dirty="0"/>
              <a:t>bedienbarer Oberfläche</a:t>
            </a:r>
          </a:p>
          <a:p>
            <a:r>
              <a:rPr lang="de-DE" dirty="0"/>
              <a:t>Verbesserung der Wahrnehmung des Portals „</a:t>
            </a:r>
            <a:r>
              <a:rPr lang="de-DE" dirty="0" err="1"/>
              <a:t>MyHR</a:t>
            </a:r>
            <a:r>
              <a:rPr lang="de-DE" dirty="0"/>
              <a:t>“ für Mitarbeiter und Führungskräfte</a:t>
            </a:r>
          </a:p>
          <a:p>
            <a:r>
              <a:rPr lang="de-DE" dirty="0"/>
              <a:t>User Experience und „Joy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“ sind wesentliche Voraussetzungen für die Akzeptanz </a:t>
            </a:r>
            <a:r>
              <a:rPr lang="de-DE" dirty="0" smtClean="0"/>
              <a:t>des Portals</a:t>
            </a:r>
            <a:endParaRPr lang="de-DE" dirty="0"/>
          </a:p>
          <a:p>
            <a:r>
              <a:rPr lang="de-DE" dirty="0"/>
              <a:t>Harmonisierung der Benutzeroberfläche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</a:t>
            </a:r>
            <a:r>
              <a:rPr lang="de-DE" dirty="0"/>
              <a:t>Projektplanung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Projektziele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943DADDB-B9E6-4C45-AE73-F6F4E856BCC5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0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erade Verbindung 30"/>
          <p:cNvCxnSpPr/>
          <p:nvPr/>
        </p:nvCxnSpPr>
        <p:spPr bwMode="auto">
          <a:xfrm>
            <a:off x="4933049" y="1340768"/>
            <a:ext cx="0" cy="4392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Gerade Verbindung 8"/>
          <p:cNvCxnSpPr/>
          <p:nvPr/>
        </p:nvCxnSpPr>
        <p:spPr bwMode="auto">
          <a:xfrm>
            <a:off x="2616056" y="1340768"/>
            <a:ext cx="0" cy="4392488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12"/>
          <p:cNvCxnSpPr/>
          <p:nvPr/>
        </p:nvCxnSpPr>
        <p:spPr bwMode="auto">
          <a:xfrm flipH="1">
            <a:off x="7288768" y="1313759"/>
            <a:ext cx="31368" cy="4392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 Verbindung 33"/>
          <p:cNvCxnSpPr/>
          <p:nvPr/>
        </p:nvCxnSpPr>
        <p:spPr bwMode="auto">
          <a:xfrm flipH="1">
            <a:off x="9593024" y="1340768"/>
            <a:ext cx="31368" cy="4392000"/>
          </a:xfrm>
          <a:prstGeom prst="line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</a:t>
            </a:r>
            <a:r>
              <a:rPr lang="de-DE" dirty="0"/>
              <a:t>– Projektplanung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Roadmap 2018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F6E9D045-0C05-6C4C-A4A1-E28EDA6B0081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8" name="Rechteck 17"/>
          <p:cNvSpPr/>
          <p:nvPr/>
        </p:nvSpPr>
        <p:spPr bwMode="auto">
          <a:xfrm>
            <a:off x="983431" y="1484784"/>
            <a:ext cx="1243159" cy="360000"/>
          </a:xfrm>
          <a:prstGeom prst="rect">
            <a:avLst/>
          </a:prstGeom>
          <a:solidFill>
            <a:srgbClr val="86A9D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Expert-Review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334963" y="5405154"/>
            <a:ext cx="2284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Januar</a:t>
            </a:r>
          </a:p>
        </p:txBody>
      </p:sp>
      <p:sp>
        <p:nvSpPr>
          <p:cNvPr id="26" name="Rechteck 25"/>
          <p:cNvSpPr/>
          <p:nvPr/>
        </p:nvSpPr>
        <p:spPr bwMode="auto">
          <a:xfrm>
            <a:off x="4295800" y="3052644"/>
            <a:ext cx="2992968" cy="360000"/>
          </a:xfrm>
          <a:prstGeom prst="rect">
            <a:avLst/>
          </a:prstGeom>
          <a:solidFill>
            <a:srgbClr val="F182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kumimoji="0" lang="de-DE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Wireframe</a:t>
            </a:r>
            <a:r>
              <a:rPr kumimoji="0" lang="de-DE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-Konzeption</a:t>
            </a:r>
          </a:p>
        </p:txBody>
      </p:sp>
      <p:sp>
        <p:nvSpPr>
          <p:cNvPr id="27" name="Rechteck 26"/>
          <p:cNvSpPr/>
          <p:nvPr/>
        </p:nvSpPr>
        <p:spPr bwMode="auto">
          <a:xfrm>
            <a:off x="5231904" y="4089474"/>
            <a:ext cx="1429989" cy="360000"/>
          </a:xfrm>
          <a:prstGeom prst="rect">
            <a:avLst/>
          </a:prstGeom>
          <a:solidFill>
            <a:srgbClr val="70717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Usability-</a:t>
            </a:r>
            <a:r>
              <a:rPr lang="de-DE" sz="1200" dirty="0" err="1" smtClean="0">
                <a:solidFill>
                  <a:schemeClr val="bg1"/>
                </a:solidFill>
              </a:rPr>
              <a:t>Testing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9222813" y="3571059"/>
            <a:ext cx="1553707" cy="360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smtClean="0">
                <a:solidFill>
                  <a:schemeClr val="bg1"/>
                </a:solidFill>
              </a:rPr>
              <a:t>Styleguide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8616281" y="3049695"/>
            <a:ext cx="2160240" cy="360000"/>
          </a:xfrm>
          <a:prstGeom prst="rect">
            <a:avLst/>
          </a:prstGeom>
          <a:solidFill>
            <a:srgbClr val="F182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HTML-Prototyping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480433" y="3055665"/>
            <a:ext cx="1406575" cy="360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smtClean="0">
                <a:solidFill>
                  <a:schemeClr val="bg1"/>
                </a:solidFill>
              </a:rPr>
              <a:t>Design-Preview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6312024" y="3571059"/>
            <a:ext cx="2808312" cy="360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User Interface / Visual Design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3823939" y="1484784"/>
            <a:ext cx="1407965" cy="360000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de-DE" sz="1200" dirty="0" smtClean="0">
                <a:solidFill>
                  <a:schemeClr val="bg1"/>
                </a:solidFill>
              </a:rPr>
              <a:t>UX-Workshops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3917238" y="4089474"/>
            <a:ext cx="1211788" cy="360000"/>
          </a:xfrm>
          <a:prstGeom prst="rect">
            <a:avLst/>
          </a:prstGeom>
          <a:solidFill>
            <a:srgbClr val="70717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IA-Evaluation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2616056" y="5405154"/>
            <a:ext cx="232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Februar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4944204" y="5405154"/>
            <a:ext cx="232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März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7272352" y="5405154"/>
            <a:ext cx="2328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April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9600500" y="5405154"/>
            <a:ext cx="2256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tx2"/>
                </a:solidFill>
              </a:rPr>
              <a:t>Mai</a:t>
            </a:r>
          </a:p>
        </p:txBody>
      </p:sp>
      <p:sp>
        <p:nvSpPr>
          <p:cNvPr id="44" name="Rechteck 43"/>
          <p:cNvSpPr/>
          <p:nvPr/>
        </p:nvSpPr>
        <p:spPr bwMode="auto">
          <a:xfrm>
            <a:off x="5682553" y="4604483"/>
            <a:ext cx="1349551" cy="360000"/>
          </a:xfrm>
          <a:prstGeom prst="rect">
            <a:avLst/>
          </a:prstGeom>
          <a:solidFill>
            <a:srgbClr val="70717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Remote-</a:t>
            </a:r>
            <a:r>
              <a:rPr lang="de-DE" sz="1200" dirty="0" err="1" smtClean="0">
                <a:solidFill>
                  <a:schemeClr val="bg1"/>
                </a:solidFill>
              </a:rPr>
              <a:t>Testing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983431" y="2006741"/>
            <a:ext cx="6305337" cy="360000"/>
          </a:xfrm>
          <a:prstGeom prst="rect">
            <a:avLst/>
          </a:prstGeom>
          <a:solidFill>
            <a:srgbClr val="0D3C8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Anforderungsdefinition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2223168" y="2527871"/>
            <a:ext cx="1694069" cy="360000"/>
          </a:xfrm>
          <a:prstGeom prst="rect">
            <a:avLst/>
          </a:prstGeom>
          <a:solidFill>
            <a:srgbClr val="0D3C8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r>
              <a:rPr lang="de-DE" sz="1200" dirty="0" smtClean="0">
                <a:solidFill>
                  <a:schemeClr val="bg1"/>
                </a:solidFill>
              </a:rPr>
              <a:t>IA-Definition</a:t>
            </a:r>
            <a:endParaRPr kumimoji="0" lang="de-DE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69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Termine 1/2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323172"/>
              </p:ext>
            </p:extLst>
          </p:nvPr>
        </p:nvGraphicFramePr>
        <p:xfrm>
          <a:off x="334963" y="1314450"/>
          <a:ext cx="11522076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847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Thema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Teilnehmer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13.12.2017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UX-Workshop</a:t>
                      </a:r>
                      <a:r>
                        <a:rPr lang="de-DE" b="1" baseline="0" dirty="0" smtClean="0"/>
                        <a:t> I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dirty="0" smtClean="0"/>
                        <a:t>Personas &amp; Nutzerbedürfnisse für: Assistent/-in,</a:t>
                      </a:r>
                      <a:r>
                        <a:rPr lang="de-DE" baseline="0" dirty="0" smtClean="0"/>
                        <a:t> IT-Mitarbeiter, Kundenbetreuer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Mitarbeiter aus den jeweiligen Zielgruppen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14.02.2018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IA-Workshop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err="1" smtClean="0"/>
                        <a:t>Cardsorting</a:t>
                      </a:r>
                      <a:r>
                        <a:rPr lang="de-DE" dirty="0" smtClean="0"/>
                        <a:t> zur inhaltlichen Überarbeitung (Sitemap V1.0)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aseline="0" dirty="0" smtClean="0"/>
                        <a:t>ausgewählte Interessenvertreter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21.02.2018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UX-Workshop</a:t>
                      </a:r>
                      <a:r>
                        <a:rPr lang="de-DE" b="1" baseline="0" dirty="0" smtClean="0"/>
                        <a:t> II</a:t>
                      </a: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dirty="0" smtClean="0"/>
                        <a:t>Personas &amp; Nutzerbedürfnisse für: Bereichsleiter</a:t>
                      </a:r>
                      <a:r>
                        <a:rPr lang="de-DE" baseline="0" dirty="0" smtClean="0"/>
                        <a:t> &amp; Abteilungsleiter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Mitarbeiter aus den jeweiligen Zielgruppen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27.02.2018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UX-Workshop III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Personas &amp; Nutzerbedürfnisse für: </a:t>
                      </a:r>
                      <a:r>
                        <a:rPr lang="de-DE" baseline="0" dirty="0" smtClean="0"/>
                        <a:t>Gruppenleiter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Mitarbeiter aus den jeweiligen Zielgruppen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01.03.2018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UX-Workshop IV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Personas &amp; Nutzerbedürfnisse für: </a:t>
                      </a:r>
                      <a:r>
                        <a:rPr lang="de-DE" baseline="0" dirty="0" smtClean="0"/>
                        <a:t>Diverse Mitarbeiter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aseline="0" dirty="0" smtClean="0"/>
                        <a:t>Mitarbeiter aus den jeweiligen Zielgruppen</a:t>
                      </a: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80578740-8860-8146-8C8B-77AEA86A1C3A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575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Termine 2/3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34535"/>
              </p:ext>
            </p:extLst>
          </p:nvPr>
        </p:nvGraphicFramePr>
        <p:xfrm>
          <a:off x="334963" y="1314450"/>
          <a:ext cx="11522076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847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Thema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Teilnehmer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28.02.2018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Kick-Off Konzeption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dirty="0" smtClean="0"/>
                        <a:t>Brainstorming, Paper-Prototyping, Grobkonzept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Wireframes</a:t>
                      </a:r>
                      <a:r>
                        <a:rPr lang="de-DE" dirty="0" smtClean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Kernteam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01.03.2018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Wireframe</a:t>
                      </a:r>
                      <a:r>
                        <a:rPr lang="de-DE" b="1" dirty="0" smtClean="0"/>
                        <a:t>-Review I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dirty="0" smtClean="0"/>
                        <a:t>Feedback sammeln zu ersten Oberflächenskizzen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Kernteam, ausgewählte Interessenvertreter/Mitarbeiter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08.03.2018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Usability-</a:t>
                      </a:r>
                      <a:r>
                        <a:rPr lang="de-DE" b="1" dirty="0" err="1" smtClean="0"/>
                        <a:t>Testing</a:t>
                      </a: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Abgleich des Konzepts mit Nutzern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Kernteam, ausgewählte Interessenvertreter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15.03.2018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err="1" smtClean="0"/>
                        <a:t>Wireframe</a:t>
                      </a:r>
                      <a:r>
                        <a:rPr lang="de-DE" b="1" dirty="0" smtClean="0"/>
                        <a:t>-Review</a:t>
                      </a:r>
                      <a:r>
                        <a:rPr lang="de-DE" b="1" baseline="0" dirty="0" smtClean="0"/>
                        <a:t> II</a:t>
                      </a: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Feedback sammeln zu korrigierten Oberflächenskizzen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Kernteam, ausgewählte Interessenvertreter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22.03.2018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Remote-</a:t>
                      </a:r>
                      <a:r>
                        <a:rPr lang="de-DE" b="1" dirty="0" err="1" smtClean="0"/>
                        <a:t>Testing</a:t>
                      </a: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First-Click-Tests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Kernteam, ausgewählte Interessenvertreter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80578740-8860-8146-8C8B-77AEA86A1C3A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16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Termine 3/3</a:t>
            </a:r>
            <a:endParaRPr lang="de-DE" dirty="0"/>
          </a:p>
        </p:txBody>
      </p:sp>
      <p:graphicFrame>
        <p:nvGraphicFramePr>
          <p:cNvPr id="7" name="Inhaltsplatzhalt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345043"/>
              </p:ext>
            </p:extLst>
          </p:nvPr>
        </p:nvGraphicFramePr>
        <p:xfrm>
          <a:off x="334963" y="1314450"/>
          <a:ext cx="11522076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484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847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Thema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Teilnehmer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06.04.2018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/>
                        <a:t>Design-Review</a:t>
                      </a:r>
                      <a:r>
                        <a:rPr lang="de-DE" b="1" baseline="0" dirty="0" smtClean="0"/>
                        <a:t> I</a:t>
                      </a: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r>
                        <a:rPr lang="de-DE" dirty="0" smtClean="0"/>
                        <a:t>Feedback sammeln zum ersten </a:t>
                      </a:r>
                      <a:r>
                        <a:rPr lang="de-DE" dirty="0" err="1" smtClean="0"/>
                        <a:t>Screendesign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Kernteam, ausgewählte Interessenvertreter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26.04.2018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Design-Review</a:t>
                      </a:r>
                      <a:r>
                        <a:rPr lang="de-DE" b="1" baseline="0" dirty="0" smtClean="0"/>
                        <a:t> II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r>
                        <a:rPr lang="de-DE" dirty="0" smtClean="0"/>
                        <a:t>Finales Feedback zum </a:t>
                      </a:r>
                      <a:r>
                        <a:rPr lang="de-DE" dirty="0" err="1" smtClean="0"/>
                        <a:t>Screendesign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Kernteam, ausgewählte Interessenvertreter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Symbol" charset="2"/>
                        <a:buChar char="-"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charset="2"/>
                        <a:buChar char="-"/>
                        <a:tabLst/>
                        <a:defRPr/>
                      </a:pP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MyHR Redesign – UX-Workshop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l"/>
            <a:fld id="{80578740-8860-8146-8C8B-77AEA86A1C3A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2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Bedürfnisse &amp; Anforderungen der verschiedenen Nutzergruppen erfassen</a:t>
            </a:r>
          </a:p>
          <a:p>
            <a:r>
              <a:rPr lang="de-DE" dirty="0" smtClean="0"/>
              <a:t>Erstellung </a:t>
            </a:r>
            <a:r>
              <a:rPr lang="de-DE" dirty="0"/>
              <a:t>von Personas</a:t>
            </a:r>
          </a:p>
          <a:p>
            <a:r>
              <a:rPr lang="de-DE" dirty="0" smtClean="0"/>
              <a:t>Frühzeitiges </a:t>
            </a:r>
            <a:r>
              <a:rPr lang="de-DE" dirty="0"/>
              <a:t>Einbeziehen der Nutzersicht für eine möglichst hohe Akzeptanz des Portals</a:t>
            </a:r>
          </a:p>
          <a:p>
            <a:r>
              <a:rPr lang="de-DE" dirty="0"/>
              <a:t>Potentiale aufdecken durch nutzerzentriertes Vorgehen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</a:t>
            </a:r>
            <a:r>
              <a:rPr lang="de-DE" dirty="0"/>
              <a:t>Projektplanung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Workshops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37F3A741-25C1-A543-8978-7236A44D657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Bild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556" t="-571" r="36982" b="571"/>
          <a:stretch/>
        </p:blipFill>
        <p:spPr>
          <a:xfrm>
            <a:off x="6167438" y="1339861"/>
            <a:ext cx="5689600" cy="466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4" y="1314000"/>
            <a:ext cx="5545012" cy="4707388"/>
          </a:xfrm>
        </p:spPr>
        <p:txBody>
          <a:bodyPr/>
          <a:lstStyle/>
          <a:p>
            <a:r>
              <a:rPr lang="de-DE" dirty="0" smtClean="0"/>
              <a:t>Basis für eine nutzerfreundliche Navigationsstruktur des neues Portals. </a:t>
            </a:r>
          </a:p>
          <a:p>
            <a:r>
              <a:rPr lang="de-DE" dirty="0" smtClean="0"/>
              <a:t>Bestimmt über die grundsätzliche Verortung aller Informationen im Portal</a:t>
            </a:r>
          </a:p>
          <a:p>
            <a:r>
              <a:rPr lang="de-DE" dirty="0" smtClean="0"/>
              <a:t>Im Projekt wird die IA über ein </a:t>
            </a:r>
            <a:r>
              <a:rPr lang="de-DE" dirty="0" err="1" smtClean="0"/>
              <a:t>Cardsorting</a:t>
            </a:r>
            <a:r>
              <a:rPr lang="de-DE" dirty="0" smtClean="0"/>
              <a:t> entwickelt. </a:t>
            </a:r>
          </a:p>
          <a:p>
            <a:pPr lvl="1"/>
            <a:r>
              <a:rPr lang="de-DE" dirty="0" smtClean="0"/>
              <a:t>Workshop zur inhaltlichen Überarbeitung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nline </a:t>
            </a:r>
            <a:r>
              <a:rPr lang="de-DE" dirty="0" err="1" smtClean="0"/>
              <a:t>Cardsorting</a:t>
            </a:r>
            <a:r>
              <a:rPr lang="de-DE" dirty="0" smtClean="0"/>
              <a:t> zur Validierung der Ergebnisse mit ausreichend großer Stichprobe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 smtClean="0"/>
              <a:t>MyHR</a:t>
            </a:r>
            <a:r>
              <a:rPr lang="de-DE" dirty="0" smtClean="0"/>
              <a:t> </a:t>
            </a:r>
            <a:r>
              <a:rPr lang="de-DE" dirty="0" err="1" smtClean="0"/>
              <a:t>Redesign</a:t>
            </a:r>
            <a:r>
              <a:rPr lang="de-DE" dirty="0" smtClean="0"/>
              <a:t> – </a:t>
            </a:r>
            <a:r>
              <a:rPr lang="de-DE" dirty="0"/>
              <a:t>Projektplanung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Informationsarchitektur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l"/>
            <a:fld id="{37F3A741-25C1-A543-8978-7236A44D657B}" type="datetime1">
              <a:rPr lang="de-DE" smtClean="0"/>
              <a:t>19.01.18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6F1BA828-8884-4DE0-86D6-A69D5A920C2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Bildplatzhalter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6167040" y="1376484"/>
            <a:ext cx="5689600" cy="46450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00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Z BANK">
  <a:themeElements>
    <a:clrScheme name="DZ BANK 2016-07-07">
      <a:dk1>
        <a:srgbClr val="000000"/>
      </a:dk1>
      <a:lt1>
        <a:srgbClr val="FFFFFF"/>
      </a:lt1>
      <a:dk2>
        <a:srgbClr val="707172"/>
      </a:dk2>
      <a:lt2>
        <a:srgbClr val="DFDEDD"/>
      </a:lt2>
      <a:accent1>
        <a:srgbClr val="F08200"/>
      </a:accent1>
      <a:accent2>
        <a:srgbClr val="0E3C8A"/>
      </a:accent2>
      <a:accent3>
        <a:srgbClr val="E6460F"/>
      </a:accent3>
      <a:accent4>
        <a:srgbClr val="86A8D0"/>
      </a:accent4>
      <a:accent5>
        <a:srgbClr val="707172"/>
      </a:accent5>
      <a:accent6>
        <a:srgbClr val="DFDEDD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sz="20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solidFill>
          <a:schemeClr val="bg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1 100%">
      <a:srgbClr val="F08200"/>
    </a:custClr>
    <a:custClr name="2 100%">
      <a:srgbClr val="E6460F"/>
    </a:custClr>
    <a:custClr name="3 100%">
      <a:srgbClr val="0E3C8A"/>
    </a:custClr>
    <a:custClr name="4 100%">
      <a:srgbClr val="192D46"/>
    </a:custClr>
    <a:custClr name="5 100%">
      <a:srgbClr val="707172"/>
    </a:custClr>
    <a:custClr name="6 100%">
      <a:srgbClr val="ABABAB"/>
    </a:custClr>
    <a:custClr name="7 100%">
      <a:srgbClr val="FAB400"/>
    </a:custClr>
    <a:custClr name="8 100%">
      <a:srgbClr val="EC6400"/>
    </a:custClr>
    <a:custClr name="9 100%">
      <a:srgbClr val="B8D4E6"/>
    </a:custClr>
    <a:custClr name="10 100%">
      <a:srgbClr val="86A8D0"/>
    </a:custClr>
    <a:custClr name="1 75%">
      <a:srgbClr val="F4A140"/>
    </a:custClr>
    <a:custClr name="2 75%">
      <a:srgbClr val="EC744B"/>
    </a:custClr>
    <a:custClr name="3 75%">
      <a:srgbClr val="4A6DA7"/>
    </a:custClr>
    <a:custClr name="4 75%">
      <a:srgbClr val="536274"/>
    </a:custClr>
    <a:custClr name="5 75%">
      <a:srgbClr val="949595"/>
    </a:custClr>
    <a:custClr name="6 75%">
      <a:srgbClr val="C0C0C0"/>
    </a:custClr>
    <a:custClr name="7 50%">
      <a:srgbClr val="FCD97F"/>
    </a:custClr>
    <a:custClr name="8 50%">
      <a:srgbClr val="F5B17F"/>
    </a:custClr>
    <a:custClr name="9 50%">
      <a:srgbClr val="DBE9F2"/>
    </a:custClr>
    <a:custClr name="10 50%">
      <a:srgbClr val="C2D3E7"/>
    </a:custClr>
    <a:custClr name="1 50%">
      <a:srgbClr val="F7C07F"/>
    </a:custClr>
    <a:custClr name="2 50%">
      <a:srgbClr val="F2A287"/>
    </a:custClr>
    <a:custClr name="3 50%">
      <a:srgbClr val="869DC4"/>
    </a:custClr>
    <a:custClr name="4 50%">
      <a:srgbClr val="8C96A2"/>
    </a:custClr>
    <a:custClr name="5 50%">
      <a:srgbClr val="B7B8B8"/>
    </a:custClr>
    <a:custClr name="6 50%">
      <a:srgbClr val="D5D5D5"/>
    </a:custClr>
    <a:custClr name="11 100%">
      <a:srgbClr val="5578B2"/>
    </a:custClr>
    <a:custClr name="12 100%">
      <a:srgbClr val="DFDEDD"/>
    </a:custClr>
    <a:custClr name="13 100%">
      <a:srgbClr val="404040"/>
    </a:custClr>
    <a:custClr name="14 100%">
      <a:srgbClr val="000000"/>
    </a:custClr>
    <a:custClr name="1 30%">
      <a:srgbClr val="FAD9B2"/>
    </a:custClr>
    <a:custClr name="2 30%">
      <a:srgbClr val="F7C7B7"/>
    </a:custClr>
    <a:custClr name="3 30%">
      <a:srgbClr val="B6C4DC"/>
    </a:custClr>
    <a:custClr name="4 30%">
      <a:srgbClr val="BAC0C7"/>
    </a:custClr>
    <a:custClr name="5 30%">
      <a:srgbClr val="D4D4D4"/>
    </a:custClr>
    <a:custClr name="6 30%">
      <a:srgbClr val="E6E6E6"/>
    </a:custClr>
    <a:custClr name="11 50%">
      <a:srgbClr val="AABBD8"/>
    </a:custClr>
    <a:custClr name="12 40%">
      <a:srgbClr val="F2F2F1"/>
    </a:custClr>
    <a:custClr name="13 65%">
      <a:srgbClr val="838383"/>
    </a:custClr>
    <a:custClr name="14 65%">
      <a:srgbClr val="595959"/>
    </a:custClr>
  </a:custClrLst>
  <a:extLst>
    <a:ext uri="{05A4C25C-085E-4340-85A3-A5531E510DB2}">
      <thm15:themeFamily xmlns:thm15="http://schemas.microsoft.com/office/thememl/2012/main" name="DZBANK_PowerPoint_16x9_de.potx" id="{59EE6E8B-7C99-4C7C-AC0E-EC477E68C163}" vid="{F8DDE849-8C01-4AE4-A9B2-8EADF4749B5D}"/>
    </a:ext>
  </a:extLst>
</a:theme>
</file>

<file path=ppt/theme/theme2.xml><?xml version="1.0" encoding="utf-8"?>
<a:theme xmlns:a="http://schemas.openxmlformats.org/drawingml/2006/main" name="Larissa">
  <a:themeElements>
    <a:clrScheme name="DZ Bank">
      <a:dk1>
        <a:srgbClr val="000000"/>
      </a:dk1>
      <a:lt1>
        <a:srgbClr val="FFFFFF"/>
      </a:lt1>
      <a:dk2>
        <a:srgbClr val="707172"/>
      </a:dk2>
      <a:lt2>
        <a:srgbClr val="DFDEDD"/>
      </a:lt2>
      <a:accent1>
        <a:srgbClr val="F08200"/>
      </a:accent1>
      <a:accent2>
        <a:srgbClr val="0E3C8A"/>
      </a:accent2>
      <a:accent3>
        <a:srgbClr val="E6460F"/>
      </a:accent3>
      <a:accent4>
        <a:srgbClr val="707172"/>
      </a:accent4>
      <a:accent5>
        <a:srgbClr val="ABABAB"/>
      </a:accent5>
      <a:accent6>
        <a:srgbClr val="DFDEDD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DZ Bank">
      <a:dk1>
        <a:srgbClr val="000000"/>
      </a:dk1>
      <a:lt1>
        <a:srgbClr val="FFFFFF"/>
      </a:lt1>
      <a:dk2>
        <a:srgbClr val="707172"/>
      </a:dk2>
      <a:lt2>
        <a:srgbClr val="DFDEDD"/>
      </a:lt2>
      <a:accent1>
        <a:srgbClr val="F08200"/>
      </a:accent1>
      <a:accent2>
        <a:srgbClr val="0E3C8A"/>
      </a:accent2>
      <a:accent3>
        <a:srgbClr val="E6460F"/>
      </a:accent3>
      <a:accent4>
        <a:srgbClr val="707172"/>
      </a:accent4>
      <a:accent5>
        <a:srgbClr val="ABABAB"/>
      </a:accent5>
      <a:accent6>
        <a:srgbClr val="DFDEDD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529</Words>
  <Application>Microsoft Macintosh PowerPoint</Application>
  <PresentationFormat>Breitbild</PresentationFormat>
  <Paragraphs>156</Paragraphs>
  <Slides>12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Symbol</vt:lpstr>
      <vt:lpstr>DZ BANK</vt:lpstr>
      <vt:lpstr>MyHR Redesign Roadmap 2018</vt:lpstr>
      <vt:lpstr>Ausgangssituation</vt:lpstr>
      <vt:lpstr>Projektziele</vt:lpstr>
      <vt:lpstr>Roadmap 2018</vt:lpstr>
      <vt:lpstr>Termine 1/2</vt:lpstr>
      <vt:lpstr>Termine 2/3</vt:lpstr>
      <vt:lpstr>Termine 3/3</vt:lpstr>
      <vt:lpstr>Workshops</vt:lpstr>
      <vt:lpstr>Informationsarchitektur</vt:lpstr>
      <vt:lpstr>Wireframes &amp; Usability-Testing</vt:lpstr>
      <vt:lpstr>Design &amp; Styleguide</vt:lpstr>
      <vt:lpstr>HTML-Prototyp</vt:lpstr>
    </vt:vector>
  </TitlesOfParts>
  <Company>DZ BANK AG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 Untertitel der Präsentation  </dc:title>
  <dc:creator>xne7010</dc:creator>
  <cp:lastModifiedBy>dinu.manns@mannsmedia.com</cp:lastModifiedBy>
  <cp:revision>123</cp:revision>
  <cp:lastPrinted>2012-10-26T07:59:37Z</cp:lastPrinted>
  <dcterms:created xsi:type="dcterms:W3CDTF">2017-11-28T09:07:08Z</dcterms:created>
  <dcterms:modified xsi:type="dcterms:W3CDTF">2018-01-19T09:54:02Z</dcterms:modified>
</cp:coreProperties>
</file>